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2" r:id="rId13"/>
    <p:sldId id="271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277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27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F1931-A224-4B68-8A9E-C38D6B66CCC1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4AC95-4DB6-4915-8A3C-1A9F4C64C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1ADB0-24FB-4A29-A9F9-CDAEADF9ABCD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D53C1-0C2B-48B1-88C4-25E38C9F14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641EB-B66E-4159-BCCB-A68FF89870F7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7F939-7CAC-413A-9344-C4EF2F9AD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5BF34-3907-43F7-80ED-20FDD87EF2A5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E6A6B-9569-481D-911B-7E8FBB644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882EB-7BCE-4E0C-B477-85D94D2455F5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C0F50-9461-4A25-910E-7EFC6244B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E282C-617D-4A09-BDE0-40D373CC290D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2DB89-CBA9-45E6-9B9E-6373945B2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E7BF-B21F-4B87-AEF6-9E1657478DA7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5D7AD-D80B-461C-AB37-B1572F38F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716D4-5B1B-431D-976C-606ED41EF4F2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CDA6F-AB31-49B8-9DDE-8EDADE7911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40605-E990-44D3-A279-81D7384A8B5B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B7DAD-DDE1-4BB1-85FB-F5CD71DA8A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F8242-E209-4822-A720-98CF21D866DE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E300E-AD37-43DA-927F-2682B5B69A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6917-4465-44DC-B65F-056907046B4E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59778-8074-433C-B9DA-12418AEEFC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48F87-4214-45A4-832A-AC6E709C01B3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12A25-B638-4184-A5C4-03BB5C7CC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8C6F161-375C-41A2-82E1-57847FEBAE04}" type="datetimeFigureOut">
              <a:rPr lang="ru-RU"/>
              <a:pPr>
                <a:defRPr/>
              </a:pPr>
              <a:t>27.07.2016</a:t>
            </a:fld>
            <a:endParaRPr lang="ru-RU"/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D87E876-7003-4FC2-927A-5AAAC4DD48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>
                <a:latin typeface="Times New Roman" pitchFamily="18" charset="0"/>
                <a:cs typeface="Times New Roman" pitchFamily="18" charset="0"/>
              </a:rPr>
              <a:t>Бешенство</a:t>
            </a:r>
          </a:p>
        </p:txBody>
      </p:sp>
      <p:pic>
        <p:nvPicPr>
          <p:cNvPr id="14338" name="Picture 4" descr="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60350"/>
            <a:ext cx="4681537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5" descr="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698875"/>
            <a:ext cx="38147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115888"/>
            <a:ext cx="8229600" cy="5048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>
                <a:latin typeface="Times New Roman" pitchFamily="18" charset="0"/>
              </a:rPr>
              <a:t>Специфическая профилактика бешенства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4294967295"/>
          </p:nvPr>
        </p:nvSpPr>
        <p:spPr>
          <a:xfrm>
            <a:off x="457200" y="620713"/>
            <a:ext cx="8229600" cy="60483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altLang="ru-RU" sz="2400">
                <a:latin typeface="Times New Roman" pitchFamily="18" charset="0"/>
              </a:rPr>
              <a:t>В России в настоящее время применяются следующие вакцины и иммуноглобулины (для иммунопрофилактики среди людей):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altLang="ru-RU" sz="2400">
                <a:latin typeface="Times New Roman" pitchFamily="18" charset="0"/>
              </a:rPr>
              <a:t>1. КОКАВ – вакцина антирабическая культуральная концентрированная очищенная инактивированная (Институт полиомиелита и вирусных энцефалитов им. М.П. Чумакова РАМН, Москва; НПО «Микроген», Томск, НПО «Иммунопрепарат», Уфа)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altLang="ru-RU" sz="2400">
                <a:latin typeface="Times New Roman" pitchFamily="18" charset="0"/>
              </a:rPr>
              <a:t>2. «Рабипур» (Кайрон Беринг, Германия)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altLang="ru-RU" sz="2400">
                <a:latin typeface="Times New Roman" pitchFamily="18" charset="0"/>
              </a:rPr>
              <a:t>3. Иммуноглобулин антирабический из сыворотки лошади (БИОЛЕК, Украина)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altLang="ru-RU" sz="2400">
                <a:latin typeface="Times New Roman" pitchFamily="18" charset="0"/>
              </a:rPr>
              <a:t>4. Имогам Раж пастеризованный человеческий (Санофи Пастер, Франция)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altLang="ru-RU" sz="2400">
                <a:latin typeface="Times New Roman" pitchFamily="18" charset="0"/>
              </a:rPr>
              <a:t>5. Иммуноглобулин антирабический из сыворотки крови человека (ООО «Сычуанская Юанда Шуян фармацевтическая компания», Китай)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>
                <a:latin typeface="Times New Roman" pitchFamily="18" charset="0"/>
              </a:rPr>
              <a:t>Схема вакцинации против бешенства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>
                <a:latin typeface="Times New Roman" pitchFamily="18" charset="0"/>
              </a:rPr>
              <a:t>1.  Лечебно-профилактическая иммунизация (постэкспозиционная профилактика): по 1,0 мл глубоко в/м в дельтовидную мышцу в день обращения, далее 3, 7, 14, 30, 90 дни после обращения. Введение в ягодичную мышцу не допускается.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>
                <a:latin typeface="Times New Roman" pitchFamily="18" charset="0"/>
              </a:rPr>
              <a:t>2.   Профилактическая иммунизация (предэкспозиционная профилактика):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>
                <a:latin typeface="Times New Roman" pitchFamily="18" charset="0"/>
              </a:rPr>
              <a:t>		2.1. Для КОКАВ: три инъекции по 1,0 мл в день обращения, затем 7 и 30 день, первая ревакцинация через 1 год (1,0 мл в/м), последующие ревакцинации каждые 3 года.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>
                <a:latin typeface="Times New Roman" pitchFamily="18" charset="0"/>
              </a:rPr>
              <a:t>		2.2 Для Рабипур: три инъекции по 1,0 мл в день обращения, затем 7 и 21(28) день, ревакцинация через 1 год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18487" cy="981075"/>
          </a:xfrm>
          <a:noFill/>
          <a:ln/>
        </p:spPr>
        <p:txBody>
          <a:bodyPr/>
          <a:lstStyle/>
          <a:p>
            <a:r>
              <a:rPr lang="ru-RU" sz="2800" smtClean="0">
                <a:effectLst/>
                <a:latin typeface="Times New Roman" pitchFamily="18" charset="0"/>
              </a:rPr>
              <a:t>Если Вы и/или ваши близкие пострадали от ослюнения, оцарапывания или укусов животных.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964612" cy="561657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>
                <a:effectLst/>
                <a:latin typeface="Times New Roman" pitchFamily="18" charset="0"/>
              </a:rPr>
              <a:t>1) </a:t>
            </a:r>
            <a:r>
              <a:rPr lang="ru-RU" sz="2000" b="1" smtClean="0">
                <a:effectLst/>
                <a:latin typeface="Times New Roman" pitchFamily="18" charset="0"/>
              </a:rPr>
              <a:t>При укусе диким животным</a:t>
            </a:r>
            <a:r>
              <a:rPr lang="ru-RU" sz="2000" smtClean="0">
                <a:effectLst/>
                <a:latin typeface="Times New Roman" pitchFamily="18" charset="0"/>
              </a:rPr>
              <a:t>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НЕМЕДЛЕННО обратиться к врачу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Проходить курс вакцинации!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>
                <a:effectLst/>
                <a:latin typeface="Times New Roman" pitchFamily="18" charset="0"/>
              </a:rPr>
              <a:t>2) </a:t>
            </a:r>
            <a:r>
              <a:rPr lang="ru-RU" sz="2000" b="1" smtClean="0">
                <a:effectLst/>
                <a:latin typeface="Times New Roman" pitchFamily="18" charset="0"/>
              </a:rPr>
              <a:t>При укусе домашним животным</a:t>
            </a:r>
            <a:r>
              <a:rPr lang="ru-RU" sz="2000" smtClean="0">
                <a:effectLst/>
                <a:latin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НЕМЕДЛЕННО обратиться к врачу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Проходить курс вакцинации! (если животное в течение 10 дней не пало, отмена курса вакцинации рассматривается врачом)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Держать животное изолированно в течение 10 дней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В контакт с животным не вступать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>
                <a:effectLst/>
                <a:latin typeface="Times New Roman" pitchFamily="18" charset="0"/>
              </a:rPr>
              <a:t>Если животное пало, вызвать ветеринарную службу для отбора биологического материала на исследования и дальнейшей утилизации трупа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effectLst/>
                <a:latin typeface="Times New Roman" pitchFamily="18" charset="0"/>
              </a:rPr>
              <a:t>Без своевременного курса вакцинации – заболевание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effectLst/>
                <a:latin typeface="Times New Roman" pitchFamily="18" charset="0"/>
              </a:rPr>
              <a:t>смертельно в 100% случаев. Вакцинация не имеет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effectLst/>
                <a:latin typeface="Times New Roman" pitchFamily="18" charset="0"/>
              </a:rPr>
              <a:t>противопоказаний и обязательна к исполнению!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effectLst/>
                <a:latin typeface="Times New Roman" pitchFamily="18" charset="0"/>
              </a:rPr>
              <a:t>Во время курса вакцинации и в последующие полгода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effectLst/>
                <a:latin typeface="Times New Roman" pitchFamily="18" charset="0"/>
              </a:rPr>
              <a:t>спиртное употреблять НЕЛЬЗЯ!!!!!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u-RU" sz="2800" smtClean="0"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effectLst/>
              </a:rPr>
              <a:t>Укусы дикими животными за первое полугодие 2016 года по районам.</a:t>
            </a:r>
          </a:p>
        </p:txBody>
      </p:sp>
      <p:graphicFrame>
        <p:nvGraphicFramePr>
          <p:cNvPr id="30727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323850" y="1773238"/>
          <a:ext cx="8618538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Диаграмма" r:id="rId3" imgW="8296348" imgH="4067251" progId="MSGraph.Chart.8">
                  <p:embed followColorScheme="full"/>
                </p:oleObj>
              </mc:Choice>
              <mc:Fallback>
                <p:oleObj name="Диаграмма" r:id="rId3" imgW="8296348" imgH="4067251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773238"/>
                        <a:ext cx="8618538" cy="496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effectLst/>
              </a:rPr>
              <a:t>Псковская область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	</a:t>
            </a:r>
            <a:r>
              <a:rPr lang="ru-RU" sz="2400" smtClean="0">
                <a:effectLst/>
                <a:latin typeface="Times New Roman" pitchFamily="18" charset="0"/>
              </a:rPr>
              <a:t>Всего зарегистрировано укусов, ослюнений,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оцарапываний животными за период 01.01.2016 г. 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31.05.2016 г. – </a:t>
            </a:r>
            <a:r>
              <a:rPr lang="ru-RU" sz="2400" b="1" smtClean="0">
                <a:effectLst/>
                <a:latin typeface="Times New Roman" pitchFamily="18" charset="0"/>
              </a:rPr>
              <a:t>666 случаев, из них 16 – дикими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/>
                <a:latin typeface="Times New Roman" pitchFamily="18" charset="0"/>
              </a:rPr>
              <a:t>животными.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Всего лабораторно подтвержденных случаев бешенства у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животных за этот же период –</a:t>
            </a:r>
            <a:r>
              <a:rPr lang="ru-RU" sz="2400" smtClean="0">
                <a:effectLst/>
              </a:rPr>
              <a:t> </a:t>
            </a:r>
            <a:r>
              <a:rPr lang="ru-RU" sz="2400" b="1" smtClean="0">
                <a:effectLst/>
                <a:latin typeface="Times New Roman" pitchFamily="18" charset="0"/>
              </a:rPr>
              <a:t>7 случаев</a:t>
            </a:r>
            <a:r>
              <a:rPr lang="ru-RU" sz="2400" smtClean="0">
                <a:effectLst/>
                <a:latin typeface="Times New Roman" pitchFamily="18" charset="0"/>
              </a:rPr>
              <a:t> (Бежаницкий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район – дикий енот, Пушкиногорский район- домашняя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собака, Порховский район – дикая лиса, дикий енот,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Струго-Красненский район – домашняя собака,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Псковский район д. Писковичи – домашний кот, г. Псков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  <a:latin typeface="Times New Roman" pitchFamily="18" charset="0"/>
              </a:rPr>
              <a:t>– домашний кот).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smtClean="0"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>
                <a:latin typeface="Times New Roman" pitchFamily="18" charset="0"/>
                <a:cs typeface="Times New Roman" pitchFamily="18" charset="0"/>
              </a:rPr>
              <a:t>Определение</a:t>
            </a:r>
            <a:br>
              <a:rPr lang="ru-RU" sz="4000">
                <a:latin typeface="Times New Roman" pitchFamily="18" charset="0"/>
                <a:cs typeface="Times New Roman" pitchFamily="18" charset="0"/>
              </a:rPr>
            </a:b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Объект 2"/>
          <p:cNvSpPr>
            <a:spLocks noGrp="1"/>
          </p:cNvSpPr>
          <p:nvPr>
            <p:ph idx="4294967295"/>
          </p:nvPr>
        </p:nvSpPr>
        <p:spPr>
          <a:xfrm>
            <a:off x="611188" y="1052513"/>
            <a:ext cx="8229600" cy="44672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	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Бешенство (гидрофобия) - острая вирусная зоонозная инфекция, характеризующаяся симптомами полиэнцефалита. При наличии клинических проявлений у человека болезнь заканчивается </a:t>
            </a:r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>летальным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>исходом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 100 % случаев.</a:t>
            </a:r>
          </a:p>
        </p:txBody>
      </p:sp>
      <p:pic>
        <p:nvPicPr>
          <p:cNvPr id="15363" name="Picture 4" descr="бешенств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3500438"/>
            <a:ext cx="486092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333375"/>
            <a:ext cx="8229600" cy="5792788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u="sng" smtClean="0">
                <a:latin typeface="Times New Roman" pitchFamily="18" charset="0"/>
                <a:cs typeface="Times New Roman" pitchFamily="18" charset="0"/>
              </a:rPr>
              <a:t>Резервуар: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в природных биотопах - плотоядные животные (енотовидные собаки, лисы), летучие мыши, птицы, бобры, грызуны и другие, в населенных пунктах — домашние плотоядные (собаки, кошки) и сельскохозяйственные животные.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u="sng" smtClean="0">
                <a:latin typeface="Times New Roman" pitchFamily="18" charset="0"/>
                <a:cs typeface="Times New Roman" pitchFamily="18" charset="0"/>
              </a:rPr>
              <a:t>Источник инфекции: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животные, находящиеся в инкубационном периоде заболевания (несколько дней – 1 год), или с клинической картиной бешенства.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u="sng" smtClean="0">
                <a:latin typeface="Times New Roman" pitchFamily="18" charset="0"/>
                <a:cs typeface="Times New Roman" pitchFamily="18" charset="0"/>
              </a:rPr>
              <a:t>Механизм передачи: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непосредственный контакт человека с источником инфекции в результате нанесения укуса (</a:t>
            </a:r>
            <a:r>
              <a:rPr lang="ru-RU" sz="2800" u="sng" smtClean="0">
                <a:latin typeface="Times New Roman" pitchFamily="18" charset="0"/>
                <a:cs typeface="Times New Roman" pitchFamily="18" charset="0"/>
              </a:rPr>
              <a:t>особенно опасны укусы в голову и кисти рук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), ослюнения и других повреждений кожных покровов или наружных слизистых оболочек, возможен также аэрозольный механизм передачи инфекции.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b="1" u="sng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Источник инфекции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908050"/>
            <a:ext cx="8229600" cy="521811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60% - собаки, 24% - лисицы, 10% - кошки, 3% - волки, 3% - другие животные. Животное становится заразным за 3-10 дней до появления признаков болезни и остается заразным в течение всего периода заболевания. Бешенство встречается почти во всех странах мира кроме Антарктиды. </a:t>
            </a:r>
            <a:r>
              <a:rPr lang="ru-RU">
                <a:latin typeface="Times New Roman" pitchFamily="18" charset="0"/>
              </a:rPr>
              <a:t>Бешенство не регистрируется в островных государствах: в Японии, в Новой Зеландии, на Кипре, на Мальте. Это заболевание до сих пор не регистрировалось также в Норвегии, Швеции, Финляндии, Испании и Португалии.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404813"/>
            <a:ext cx="8229600" cy="572135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/>
              <a:t>	</a:t>
            </a:r>
            <a:r>
              <a:rPr lang="ru-RU" b="1" u="sng">
                <a:latin typeface="Times New Roman" pitchFamily="18" charset="0"/>
                <a:cs typeface="Times New Roman" pitchFamily="18" charset="0"/>
              </a:rPr>
              <a:t>Инкубационный период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продолжается в среднем от 1 до 3 мес. (возможны колебания от 12 дней до 1 года и более). На продолжительность инкубационного периода оказывает влияние локализация укуса. Наиболее короткая инкубация наблюдается при укусе лица, головы, затем верхних конечностей и наиболее длинная - при укусе в нижние конечности.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	Выделяют 3 стадии болезни: I - начальную (депрессии), II - возбуждения, III - параличей.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/>
          </a:p>
          <a:p>
            <a:pPr marL="0" indent="0" eaLnBrk="1" hangingPunct="1">
              <a:lnSpc>
                <a:spcPct val="90000"/>
              </a:lnSpc>
              <a:defRPr/>
            </a:pP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260350"/>
            <a:ext cx="8229600" cy="586581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u="sng">
                <a:latin typeface="Times New Roman" pitchFamily="18" charset="0"/>
                <a:cs typeface="Times New Roman" pitchFamily="18" charset="0"/>
              </a:rPr>
              <a:t>I стадия бешенства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. Заболевание начинается с появления неприятных ощущений в области укуса (жжение, тянущие боли с иррадиацией к центру, зуд, гиперестезия кожи), хотя рана уже может полностью зарубцеваться. Иногда вновь появляются местные воспалительные явления, рубец становится красным и припухает. При укусах в лицо наблюдаются обонятельные и зрительные галлюцинации. Температура тела становится субфебрильной - чаще 37,2-37,3°С. Одновременно возникают первые симптомы нарушения психики: необъяснимый страх, тоска, тревога, депрессия, реже - повышенная раздражительность. Больной замкнут, апатичен, отказывается от еды, плохо спит, сон у него сопровождается устрашающими сновидениями. Начальная стадия длится 1-3 дня. Затем присоединяются апатия и депрессия сменяются беспокойством, учащаются пульс и дыхание, возникает чувство стеснения в груди</a:t>
            </a:r>
            <a:r>
              <a:rPr lang="ru-RU" sz="25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4294967295"/>
          </p:nvPr>
        </p:nvSpPr>
        <p:spPr>
          <a:xfrm>
            <a:off x="395288" y="188913"/>
            <a:ext cx="8291512" cy="63357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u="sng">
                <a:latin typeface="Times New Roman" pitchFamily="18" charset="0"/>
                <a:cs typeface="Times New Roman" pitchFamily="18" charset="0"/>
              </a:rPr>
              <a:t>II стадия бешенства</a:t>
            </a:r>
            <a:r>
              <a:rPr lang="ru-RU" sz="1900">
                <a:latin typeface="Times New Roman" pitchFamily="18" charset="0"/>
                <a:cs typeface="Times New Roman" pitchFamily="18" charset="0"/>
              </a:rPr>
              <a:t> - возбуждения характеризуется повышенной рефлекторной возбудимостью. Наиболее ярким клиническим симптомом бешенства является водобоязнь (гидрофобия): при попытках пить возникают болезненные спастические сокращения глотательных мышц и вспомогательной дыхательной мускулатуры. Эти явления нарастают в своей интенсивности так, что одно напоминание о воде или звук льющейся жидкости вызывает спазмы мышц глотки и гортани. Дыхание становится шумным в виде коротких судорожных вдохов. В это время резко обостряются реакции на любые раздражители. Приступ судорог может быть спровоцирован дуновением в лицо струи воздуха (аэрофобия), ярким светом (фотофобия) или громким звуком (акустикофобия). Зрачки больного сильно расширены, возникает экзофтальм, взгляд устремляется в одну точку. Пульс резко ускорен, появляется обильное мучительное слюнотечение (сиалорея), потоотделение. На высоте приступа возникает бурное психомоторное возбуждение (приступы буйства, бешенства) с яростными и агрессивными действиями. Больные могут ударить, укусить окружающих, плюются, рвут на себе одежду. Сознание помрачается, развиваются слуховые и зрительные галлюцинации устрашающего характера. Возможна остановка сердца и дыхания. В межприступный промежуток сознание обычно проясняется, больные могут правильно оценивать обстановку и разумно отвечать на вопросы. Через 2-3 дня возбуждение, если не наступила смерть на высоте одного из приступов, сменяется параличами мышц конечностей, языка, лица.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850" y="188913"/>
            <a:ext cx="8362950" cy="6335712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000" b="1"/>
              <a:t>	</a:t>
            </a:r>
            <a:r>
              <a:rPr lang="ru-RU" sz="3000" b="1" u="sng">
                <a:latin typeface="Times New Roman" pitchFamily="18" charset="0"/>
              </a:rPr>
              <a:t>Период параличей бешенства</a:t>
            </a:r>
            <a:r>
              <a:rPr lang="ru-RU" sz="3000">
                <a:latin typeface="Times New Roman" pitchFamily="18" charset="0"/>
              </a:rPr>
              <a:t> связан с выпадением деятельности коры большого мозга и подкорковых образований, отличается выраженным снижением двигательной и чувствительной функций. Судороги и приступы гидрофобии прекращаются. Окружающие часто ошибочно принимают это состояние за улучшение состояния больного, но в действительности это признак близкой смерти. Температура тела повышается до 40-42°С, нарастает тахикардия, гипотония. Смерть наступает через 12-20 ч от паралича сердца или дыхательного центра. Общая продолжительность болезни 5-8 дней, редко несколько больше.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>
                <a:latin typeface="Times New Roman" pitchFamily="18" charset="0"/>
                <a:cs typeface="Times New Roman" pitchFamily="18" charset="0"/>
              </a:rPr>
              <a:t>Диагностика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4294967295"/>
          </p:nvPr>
        </p:nvSpPr>
        <p:spPr>
          <a:xfrm>
            <a:off x="395288" y="692150"/>
            <a:ext cx="8229600" cy="43926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- Эпидемиологические данные (укус или ослюнение кожи, слизистых оболочек заболевшего человека подозрительными на бешенство животными)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- Клинические данные (характерные признаки начального периода, сменяющиеся возбуждением с такими симптомами как гидрофобия, аэрофобия, слюнотечение, бред и галлюцинации)</a:t>
            </a:r>
          </a:p>
        </p:txBody>
      </p:sp>
      <p:pic>
        <p:nvPicPr>
          <p:cNvPr id="22531" name="Picture 4" descr="бешенство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797425"/>
            <a:ext cx="4181475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 descr="beshenstv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5205413"/>
            <a:ext cx="2428875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381</TotalTime>
  <Words>545</Words>
  <Application>Microsoft Office PowerPoint</Application>
  <PresentationFormat>Экран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Разрез</vt:lpstr>
      <vt:lpstr>Диаграмма</vt:lpstr>
      <vt:lpstr>Бешенство</vt:lpstr>
      <vt:lpstr>Определение </vt:lpstr>
      <vt:lpstr>Презентация PowerPoint</vt:lpstr>
      <vt:lpstr>Источник инфекции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Диагностика</vt:lpstr>
      <vt:lpstr>Специфическая профилактика бешенства</vt:lpstr>
      <vt:lpstr>Схема вакцинации против бешенства</vt:lpstr>
      <vt:lpstr>Если Вы и/или ваши близкие пострадали от ослюнения, оцарапывания или укусов животных.</vt:lpstr>
      <vt:lpstr>Укусы дикими животными за первое полугодие 2016 года по районам.</vt:lpstr>
      <vt:lpstr>Псковская область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Бешенство</dc:title>
  <dc:creator>A52-k133p</dc:creator>
  <cp:lastModifiedBy>Сергей Владимирович Никифоров</cp:lastModifiedBy>
  <cp:revision>18</cp:revision>
  <dcterms:created xsi:type="dcterms:W3CDTF">2016-05-25T19:08:19Z</dcterms:created>
  <dcterms:modified xsi:type="dcterms:W3CDTF">2016-07-27T13:31:08Z</dcterms:modified>
</cp:coreProperties>
</file>